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6" r:id="rId2"/>
    <p:sldId id="258" r:id="rId3"/>
    <p:sldId id="270" r:id="rId4"/>
    <p:sldId id="278" r:id="rId5"/>
    <p:sldId id="268" r:id="rId6"/>
    <p:sldId id="267" r:id="rId7"/>
    <p:sldId id="277" r:id="rId8"/>
    <p:sldId id="272" r:id="rId9"/>
    <p:sldId id="271" r:id="rId10"/>
    <p:sldId id="27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61" autoAdjust="0"/>
    <p:restoredTop sz="92562" autoAdjust="0"/>
  </p:normalViewPr>
  <p:slideViewPr>
    <p:cSldViewPr snapToGrid="0">
      <p:cViewPr varScale="1">
        <p:scale>
          <a:sx n="54" d="100"/>
          <a:sy n="54" d="100"/>
        </p:scale>
        <p:origin x="1328" y="208"/>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6/20/18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png>
</file>

<file path=ppt/media/image40.png>
</file>

<file path=ppt/media/image5.png>
</file>

<file path=ppt/media/image50.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6/20/18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5</a:t>
            </a:fld>
            <a:endParaRPr lang="en-US"/>
          </a:p>
        </p:txBody>
      </p:sp>
    </p:spTree>
    <p:extLst>
      <p:ext uri="{BB962C8B-B14F-4D97-AF65-F5344CB8AC3E}">
        <p14:creationId xmlns:p14="http://schemas.microsoft.com/office/powerpoint/2010/main" val="2303476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8</a:t>
            </a:fld>
            <a:endParaRPr lang="en-US"/>
          </a:p>
        </p:txBody>
      </p:sp>
    </p:spTree>
    <p:extLst>
      <p:ext uri="{BB962C8B-B14F-4D97-AF65-F5344CB8AC3E}">
        <p14:creationId xmlns:p14="http://schemas.microsoft.com/office/powerpoint/2010/main" val="2597792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9</a:t>
            </a:fld>
            <a:endParaRPr lang="en-US"/>
          </a:p>
        </p:txBody>
      </p:sp>
    </p:spTree>
    <p:extLst>
      <p:ext uri="{BB962C8B-B14F-4D97-AF65-F5344CB8AC3E}">
        <p14:creationId xmlns:p14="http://schemas.microsoft.com/office/powerpoint/2010/main" val="3279901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10</a:t>
            </a:fld>
            <a:endParaRPr lang="en-US"/>
          </a:p>
        </p:txBody>
      </p:sp>
    </p:spTree>
    <p:extLst>
      <p:ext uri="{BB962C8B-B14F-4D97-AF65-F5344CB8AC3E}">
        <p14:creationId xmlns:p14="http://schemas.microsoft.com/office/powerpoint/2010/main" val="1929983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6/20/18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6/20/18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6/20/18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0.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11.xml.rels><?xml version="1.0" encoding="UTF-8" standalone="yes"?>
<Relationships xmlns="http://schemas.openxmlformats.org/package/2006/relationships"><Relationship Id="rId2" Type="http://schemas.openxmlformats.org/officeDocument/2006/relationships/hyperlink" Target="https://scholar.google.nl/citations?view_op=view_citation&amp;hl=en&amp;user=Q9U33SsAAAAJ&amp;citation_for_view=Q9U33SsAAAAJ:u-x6o8ySG0sC"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tiff"/><Relationship Id="rId4" Type="http://schemas.openxmlformats.org/officeDocument/2006/relationships/hyperlink" Target="https://youtu.be/3liCbRZPrZA"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One-class Support Vector Machine (SVM)</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dirty="0"/>
              <a:t>One-Class SVM according to Tax and </a:t>
            </a:r>
            <a:r>
              <a:rPr lang="en-US" dirty="0" err="1"/>
              <a:t>Duin</a:t>
            </a:r>
            <a:r>
              <a:rPr lang="en-US" dirty="0"/>
              <a:t> (2004)</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BDF3754-DCEC-E249-B6E4-9896CAC52883}"/>
                  </a:ext>
                </a:extLst>
              </p:cNvPr>
              <p:cNvSpPr txBox="1"/>
              <p:nvPr/>
            </p:nvSpPr>
            <p:spPr>
              <a:xfrm>
                <a:off x="1086255" y="2433226"/>
                <a:ext cx="3279244" cy="100822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min</m:t>
                              </m:r>
                            </m:e>
                            <m:lim>
                              <m:r>
                                <a:rPr lang="en-US" sz="2400" b="0" i="1" smtClean="0">
                                  <a:latin typeface="Cambria Math" panose="02040503050406030204" pitchFamily="18" charset="0"/>
                                </a:rPr>
                                <m:t>𝑤</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lim>
                          </m:limLow>
                        </m:fName>
                        <m:e>
                          <m:f>
                            <m:fPr>
                              <m:ctrlPr>
                                <a:rPr lang="en-US" sz="2400" i="1" smtClean="0">
                                  <a:latin typeface="Cambria Math" panose="02040503050406030204" pitchFamily="18" charset="0"/>
                                </a:rPr>
                              </m:ctrlPr>
                            </m:fPr>
                            <m:num>
                              <m:sSup>
                                <m:sSupPr>
                                  <m:ctrlPr>
                                    <a:rPr lang="en-US" sz="2400" b="0" i="1" smtClean="0">
                                      <a:latin typeface="Cambria Math" panose="02040503050406030204" pitchFamily="18" charset="0"/>
                                    </a:rPr>
                                  </m:ctrlPr>
                                </m:sSupPr>
                                <m:e>
                                  <m:r>
                                    <a:rPr lang="en-US" sz="2400" i="1">
                                      <a:latin typeface="Cambria Math" panose="02040503050406030204" pitchFamily="18" charset="0"/>
                                    </a:rPr>
                                    <m:t>|</m:t>
                                  </m:r>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𝑤</m:t>
                                      </m:r>
                                    </m:e>
                                  </m:d>
                                  <m:r>
                                    <a:rPr lang="en-US" sz="2400" i="1">
                                      <a:latin typeface="Cambria Math" panose="02040503050406030204" pitchFamily="18" charset="0"/>
                                    </a:rPr>
                                    <m:t>|</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2</m:t>
                              </m:r>
                            </m:den>
                          </m:f>
                        </m:e>
                      </m:func>
                      <m:r>
                        <a:rPr lang="en-US" sz="2400" b="0" i="1" smtClean="0">
                          <a:latin typeface="Cambria Math" panose="02040503050406030204" pitchFamily="18" charset="0"/>
                        </a:rPr>
                        <m:t>+</m:t>
                      </m:r>
                      <m:r>
                        <a:rPr lang="en-US" sz="2400" b="0" i="1" smtClean="0">
                          <a:latin typeface="Cambria Math" panose="02040503050406030204" pitchFamily="18" charset="0"/>
                        </a:rPr>
                        <m:t>𝐶</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e>
                      </m:nary>
                    </m:oMath>
                  </m:oMathPara>
                </a14:m>
                <a:endParaRPr lang="en-US" sz="2400" i="1" dirty="0"/>
              </a:p>
            </p:txBody>
          </p:sp>
        </mc:Choice>
        <mc:Fallback xmlns="">
          <p:sp>
            <p:nvSpPr>
              <p:cNvPr id="8" name="TextBox 7">
                <a:extLst>
                  <a:ext uri="{FF2B5EF4-FFF2-40B4-BE49-F238E27FC236}">
                    <a16:creationId xmlns:a16="http://schemas.microsoft.com/office/drawing/2014/main" id="{EBDF3754-DCEC-E249-B6E4-9896CAC52883}"/>
                  </a:ext>
                </a:extLst>
              </p:cNvPr>
              <p:cNvSpPr txBox="1">
                <a:spLocks noRot="1" noChangeAspect="1" noMove="1" noResize="1" noEditPoints="1" noAdjustHandles="1" noChangeArrowheads="1" noChangeShapeType="1" noTextEdit="1"/>
              </p:cNvSpPr>
              <p:nvPr/>
            </p:nvSpPr>
            <p:spPr>
              <a:xfrm>
                <a:off x="1086255" y="2433226"/>
                <a:ext cx="3279244" cy="1008225"/>
              </a:xfrm>
              <a:prstGeom prst="rect">
                <a:avLst/>
              </a:prstGeom>
              <a:blipFill>
                <a:blip r:embed="rId3"/>
                <a:stretch>
                  <a:fillRect t="-124051" r="-6178" b="-1835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ABC72B03-EE38-6841-942D-19B07111DA1E}"/>
                  </a:ext>
                </a:extLst>
              </p:cNvPr>
              <p:cNvSpPr txBox="1"/>
              <p:nvPr/>
            </p:nvSpPr>
            <p:spPr>
              <a:xfrm>
                <a:off x="6870289" y="2380946"/>
                <a:ext cx="3279244" cy="100822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min</m:t>
                              </m:r>
                            </m:e>
                            <m:lim>
                              <m:r>
                                <a:rPr lang="en-US" sz="2400" b="0" i="1" smtClean="0">
                                  <a:latin typeface="Cambria Math" panose="02040503050406030204" pitchFamily="18" charset="0"/>
                                </a:rPr>
                                <m:t>𝑅</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lim>
                          </m:limLow>
                        </m:fName>
                        <m:e>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e>
                      </m:func>
                      <m:r>
                        <a:rPr lang="en-US" sz="2400" b="0" i="1" smtClean="0">
                          <a:latin typeface="Cambria Math" panose="02040503050406030204" pitchFamily="18" charset="0"/>
                        </a:rPr>
                        <m:t>+</m:t>
                      </m:r>
                      <m:r>
                        <a:rPr lang="en-US" sz="2400" b="0" i="1" smtClean="0">
                          <a:latin typeface="Cambria Math" panose="02040503050406030204" pitchFamily="18" charset="0"/>
                        </a:rPr>
                        <m:t>𝐶</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e>
                      </m:nary>
                    </m:oMath>
                  </m:oMathPara>
                </a14:m>
                <a:endParaRPr lang="en-US" sz="2400" i="1" dirty="0"/>
              </a:p>
            </p:txBody>
          </p:sp>
        </mc:Choice>
        <mc:Fallback xmlns="">
          <p:sp>
            <p:nvSpPr>
              <p:cNvPr id="9" name="TextBox 8">
                <a:extLst>
                  <a:ext uri="{FF2B5EF4-FFF2-40B4-BE49-F238E27FC236}">
                    <a16:creationId xmlns:a16="http://schemas.microsoft.com/office/drawing/2014/main" id="{ABC72B03-EE38-6841-942D-19B07111DA1E}"/>
                  </a:ext>
                </a:extLst>
              </p:cNvPr>
              <p:cNvSpPr txBox="1">
                <a:spLocks noRot="1" noChangeAspect="1" noMove="1" noResize="1" noEditPoints="1" noAdjustHandles="1" noChangeArrowheads="1" noChangeShapeType="1" noTextEdit="1"/>
              </p:cNvSpPr>
              <p:nvPr/>
            </p:nvSpPr>
            <p:spPr>
              <a:xfrm>
                <a:off x="6870289" y="2380946"/>
                <a:ext cx="3279244" cy="1008225"/>
              </a:xfrm>
              <a:prstGeom prst="rect">
                <a:avLst/>
              </a:prstGeom>
              <a:blipFill>
                <a:blip r:embed="rId4"/>
                <a:stretch>
                  <a:fillRect t="-118519" b="-17901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63B3533-3946-BB4F-94B8-22AB65A23204}"/>
                  </a:ext>
                </a:extLst>
              </p:cNvPr>
              <p:cNvSpPr txBox="1"/>
              <p:nvPr/>
            </p:nvSpPr>
            <p:spPr>
              <a:xfrm>
                <a:off x="923554" y="4611981"/>
                <a:ext cx="4197607" cy="37578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m:t>
                          </m:r>
                        </m:sub>
                      </m:sSub>
                      <m:d>
                        <m:dPr>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𝑤</m:t>
                              </m:r>
                            </m:e>
                            <m:sup>
                              <m:r>
                                <a:rPr lang="en-US" sz="2400" b="0" i="1" smtClean="0">
                                  <a:latin typeface="Cambria Math" panose="02040503050406030204" pitchFamily="18" charset="0"/>
                                </a:rPr>
                                <m:t>𝑇</m:t>
                              </m:r>
                            </m:sup>
                          </m:sSup>
                          <m:r>
                            <a:rPr lang="en-US" sz="2400" b="0" i="1" smtClean="0">
                              <a:latin typeface="Cambria Math" panose="02040503050406030204" pitchFamily="18" charset="0"/>
                              <a:ea typeface="Cambria Math" panose="02040503050406030204" pitchFamily="18" charset="0"/>
                            </a:rPr>
                            <m:t>𝜙</m:t>
                          </m:r>
                          <m:d>
                            <m:dPr>
                              <m:ctrlPr>
                                <a:rPr lang="en-US" sz="2400" b="0" i="1" smtClean="0">
                                  <a:latin typeface="Cambria Math" panose="02040503050406030204" pitchFamily="18" charset="0"/>
                                  <a:ea typeface="Cambria Math" panose="02040503050406030204" pitchFamily="18" charset="0"/>
                                </a:rPr>
                              </m:ctrlPr>
                            </m:dPr>
                            <m:e>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𝑥</m:t>
                                  </m:r>
                                </m:e>
                                <m:sub>
                                  <m:r>
                                    <a:rPr lang="en-US" sz="2400" b="0" i="1" smtClean="0">
                                      <a:latin typeface="Cambria Math" panose="02040503050406030204" pitchFamily="18" charset="0"/>
                                      <a:ea typeface="Cambria Math" panose="02040503050406030204" pitchFamily="18" charset="0"/>
                                    </a:rPr>
                                    <m:t>𝑖</m:t>
                                  </m:r>
                                </m:sub>
                              </m:sSub>
                            </m:e>
                          </m:d>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𝑏</m:t>
                          </m:r>
                        </m:e>
                      </m:d>
                      <m:r>
                        <a:rPr lang="en-US" sz="2400" b="0" i="1" smtClean="0">
                          <a:latin typeface="Cambria Math" panose="02040503050406030204" pitchFamily="18" charset="0"/>
                          <a:ea typeface="Cambria Math" panose="02040503050406030204" pitchFamily="18" charset="0"/>
                        </a:rPr>
                        <m:t>≥1−</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i="1" dirty="0"/>
              </a:p>
            </p:txBody>
          </p:sp>
        </mc:Choice>
        <mc:Fallback xmlns="">
          <p:sp>
            <p:nvSpPr>
              <p:cNvPr id="10" name="TextBox 9">
                <a:extLst>
                  <a:ext uri="{FF2B5EF4-FFF2-40B4-BE49-F238E27FC236}">
                    <a16:creationId xmlns:a16="http://schemas.microsoft.com/office/drawing/2014/main" id="{E63B3533-3946-BB4F-94B8-22AB65A23204}"/>
                  </a:ext>
                </a:extLst>
              </p:cNvPr>
              <p:cNvSpPr txBox="1">
                <a:spLocks noRot="1" noChangeAspect="1" noMove="1" noResize="1" noEditPoints="1" noAdjustHandles="1" noChangeArrowheads="1" noChangeShapeType="1" noTextEdit="1"/>
              </p:cNvSpPr>
              <p:nvPr/>
            </p:nvSpPr>
            <p:spPr>
              <a:xfrm>
                <a:off x="923554" y="4611981"/>
                <a:ext cx="4197607" cy="375780"/>
              </a:xfrm>
              <a:prstGeom prst="rect">
                <a:avLst/>
              </a:prstGeom>
              <a:blipFill>
                <a:blip r:embed="rId5"/>
                <a:stretch>
                  <a:fillRect b="-290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6F276497-1027-5942-A114-C8BF3B9B7845}"/>
                  </a:ext>
                </a:extLst>
              </p:cNvPr>
              <p:cNvSpPr txBox="1"/>
              <p:nvPr/>
            </p:nvSpPr>
            <p:spPr>
              <a:xfrm>
                <a:off x="3284371" y="5230393"/>
                <a:ext cx="1295892" cy="375780"/>
              </a:xfrm>
              <a:prstGeom prst="rect">
                <a:avLst/>
              </a:prstGeom>
              <a:noFill/>
            </p:spPr>
            <p:txBody>
              <a:bodyPr wrap="square" lIns="0" tIns="0" rIns="0" bIns="0" rtlCol="0">
                <a:spAutoFit/>
              </a:bodyPr>
              <a:lstStyle/>
              <a:p>
                <a14:m>
                  <m:oMath xmlns:m="http://schemas.openxmlformats.org/officeDocument/2006/math">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r>
                      <a:rPr lang="en-US" sz="2400" b="0" i="1" smtClean="0">
                        <a:latin typeface="Cambria Math" panose="02040503050406030204" pitchFamily="18" charset="0"/>
                        <a:ea typeface="Cambria Math" panose="02040503050406030204" pitchFamily="18" charset="0"/>
                      </a:rPr>
                      <m:t>≥0</m:t>
                    </m:r>
                  </m:oMath>
                </a14:m>
                <a:r>
                  <a:rPr lang="en-US" sz="2400" i="1" dirty="0"/>
                  <a:t>	</a:t>
                </a:r>
              </a:p>
            </p:txBody>
          </p:sp>
        </mc:Choice>
        <mc:Fallback xmlns="">
          <p:sp>
            <p:nvSpPr>
              <p:cNvPr id="11" name="TextBox 10">
                <a:extLst>
                  <a:ext uri="{FF2B5EF4-FFF2-40B4-BE49-F238E27FC236}">
                    <a16:creationId xmlns:a16="http://schemas.microsoft.com/office/drawing/2014/main" id="{6F276497-1027-5942-A114-C8BF3B9B7845}"/>
                  </a:ext>
                </a:extLst>
              </p:cNvPr>
              <p:cNvSpPr txBox="1">
                <a:spLocks noRot="1" noChangeAspect="1" noMove="1" noResize="1" noEditPoints="1" noAdjustHandles="1" noChangeArrowheads="1" noChangeShapeType="1" noTextEdit="1"/>
              </p:cNvSpPr>
              <p:nvPr/>
            </p:nvSpPr>
            <p:spPr>
              <a:xfrm>
                <a:off x="3284371" y="5230393"/>
                <a:ext cx="1295892" cy="375780"/>
              </a:xfrm>
              <a:prstGeom prst="rect">
                <a:avLst/>
              </a:prstGeom>
              <a:blipFill>
                <a:blip r:embed="rId6"/>
                <a:stretch>
                  <a:fillRect l="-10680"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CAE095E8-FC92-7849-A7FD-0E8D34236B86}"/>
                  </a:ext>
                </a:extLst>
              </p:cNvPr>
              <p:cNvSpPr txBox="1"/>
              <p:nvPr/>
            </p:nvSpPr>
            <p:spPr>
              <a:xfrm>
                <a:off x="6645482" y="4465560"/>
                <a:ext cx="4197607"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r>
                        <a:rPr lang="en-US" sz="2400" b="0" i="1" smtClean="0">
                          <a:latin typeface="Cambria Math" panose="02040503050406030204" pitchFamily="18" charset="0"/>
                        </a:rPr>
                        <m:t>𝑎</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m:t>
                          </m:r>
                        </m:e>
                        <m:sup>
                          <m:r>
                            <a:rPr lang="en-US" sz="2400" b="0" i="1" smtClean="0">
                              <a:latin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sSup>
                        <m:sSupPr>
                          <m:ctrlPr>
                            <a:rPr lang="en-US" sz="2400" b="0" i="1" smtClean="0">
                              <a:latin typeface="Cambria Math" panose="02040503050406030204" pitchFamily="18" charset="0"/>
                              <a:ea typeface="Cambria Math" panose="02040503050406030204" pitchFamily="18" charset="0"/>
                            </a:rPr>
                          </m:ctrlPr>
                        </m:sSupPr>
                        <m:e>
                          <m:r>
                            <a:rPr lang="en-US" sz="2400" b="0" i="1" smtClean="0">
                              <a:latin typeface="Cambria Math" panose="02040503050406030204" pitchFamily="18" charset="0"/>
                              <a:ea typeface="Cambria Math" panose="02040503050406030204" pitchFamily="18" charset="0"/>
                            </a:rPr>
                            <m:t>𝑅</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i="1" dirty="0"/>
              </a:p>
            </p:txBody>
          </p:sp>
        </mc:Choice>
        <mc:Fallback xmlns="">
          <p:sp>
            <p:nvSpPr>
              <p:cNvPr id="14" name="TextBox 13">
                <a:extLst>
                  <a:ext uri="{FF2B5EF4-FFF2-40B4-BE49-F238E27FC236}">
                    <a16:creationId xmlns:a16="http://schemas.microsoft.com/office/drawing/2014/main" id="{CAE095E8-FC92-7849-A7FD-0E8D34236B86}"/>
                  </a:ext>
                </a:extLst>
              </p:cNvPr>
              <p:cNvSpPr txBox="1">
                <a:spLocks noRot="1" noChangeAspect="1" noMove="1" noResize="1" noEditPoints="1" noAdjustHandles="1" noChangeArrowheads="1" noChangeShapeType="1" noTextEdit="1"/>
              </p:cNvSpPr>
              <p:nvPr/>
            </p:nvSpPr>
            <p:spPr>
              <a:xfrm>
                <a:off x="6645482" y="4465560"/>
                <a:ext cx="4197607" cy="369332"/>
              </a:xfrm>
              <a:prstGeom prst="rect">
                <a:avLst/>
              </a:prstGeom>
              <a:blipFill>
                <a:blip r:embed="rId7"/>
                <a:stretch>
                  <a:fillRect b="-30000"/>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9CB2C337-35EF-2241-9312-AAE8E52E5F17}"/>
              </a:ext>
            </a:extLst>
          </p:cNvPr>
          <p:cNvSpPr txBox="1"/>
          <p:nvPr/>
        </p:nvSpPr>
        <p:spPr>
          <a:xfrm>
            <a:off x="1363293" y="5802281"/>
            <a:ext cx="2443942" cy="461665"/>
          </a:xfrm>
          <a:prstGeom prst="rect">
            <a:avLst/>
          </a:prstGeom>
          <a:noFill/>
        </p:spPr>
        <p:txBody>
          <a:bodyPr wrap="square" rtlCol="0">
            <a:spAutoFit/>
          </a:bodyPr>
          <a:lstStyle/>
          <a:p>
            <a:r>
              <a:rPr lang="en-US" sz="2400" dirty="0"/>
              <a:t>for all </a:t>
            </a:r>
            <a:r>
              <a:rPr lang="en-US" sz="2400" i="1" dirty="0" err="1"/>
              <a:t>i</a:t>
            </a:r>
            <a:r>
              <a:rPr lang="en-US" sz="2400" i="1" dirty="0"/>
              <a:t>=1, …, n</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54C9C484-2418-904E-8B05-07C02DDE5D26}"/>
                  </a:ext>
                </a:extLst>
              </p:cNvPr>
              <p:cNvSpPr txBox="1"/>
              <p:nvPr/>
            </p:nvSpPr>
            <p:spPr>
              <a:xfrm>
                <a:off x="8441555" y="5209039"/>
                <a:ext cx="1295892" cy="375780"/>
              </a:xfrm>
              <a:prstGeom prst="rect">
                <a:avLst/>
              </a:prstGeom>
              <a:noFill/>
            </p:spPr>
            <p:txBody>
              <a:bodyPr wrap="square" lIns="0" tIns="0" rIns="0" bIns="0" rtlCol="0">
                <a:spAutoFit/>
              </a:bodyPr>
              <a:lstStyle/>
              <a:p>
                <a14:m>
                  <m:oMath xmlns:m="http://schemas.openxmlformats.org/officeDocument/2006/math">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r>
                      <a:rPr lang="en-US" sz="2400" b="0" i="1" smtClean="0">
                        <a:latin typeface="Cambria Math" panose="02040503050406030204" pitchFamily="18" charset="0"/>
                        <a:ea typeface="Cambria Math" panose="02040503050406030204" pitchFamily="18" charset="0"/>
                      </a:rPr>
                      <m:t>≥0</m:t>
                    </m:r>
                  </m:oMath>
                </a14:m>
                <a:r>
                  <a:rPr lang="en-US" sz="2400" i="1" dirty="0"/>
                  <a:t>	</a:t>
                </a:r>
              </a:p>
            </p:txBody>
          </p:sp>
        </mc:Choice>
        <mc:Fallback xmlns="">
          <p:sp>
            <p:nvSpPr>
              <p:cNvPr id="17" name="TextBox 16">
                <a:extLst>
                  <a:ext uri="{FF2B5EF4-FFF2-40B4-BE49-F238E27FC236}">
                    <a16:creationId xmlns:a16="http://schemas.microsoft.com/office/drawing/2014/main" id="{54C9C484-2418-904E-8B05-07C02DDE5D26}"/>
                  </a:ext>
                </a:extLst>
              </p:cNvPr>
              <p:cNvSpPr txBox="1">
                <a:spLocks noRot="1" noChangeAspect="1" noMove="1" noResize="1" noEditPoints="1" noAdjustHandles="1" noChangeArrowheads="1" noChangeShapeType="1" noTextEdit="1"/>
              </p:cNvSpPr>
              <p:nvPr/>
            </p:nvSpPr>
            <p:spPr>
              <a:xfrm>
                <a:off x="8441555" y="5209039"/>
                <a:ext cx="1295892" cy="375780"/>
              </a:xfrm>
              <a:prstGeom prst="rect">
                <a:avLst/>
              </a:prstGeom>
              <a:blipFill>
                <a:blip r:embed="rId8"/>
                <a:stretch>
                  <a:fillRect l="-10680" b="-29032"/>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id="{80088026-EEE5-7D46-B741-5B8C9E834879}"/>
              </a:ext>
            </a:extLst>
          </p:cNvPr>
          <p:cNvSpPr txBox="1"/>
          <p:nvPr/>
        </p:nvSpPr>
        <p:spPr>
          <a:xfrm>
            <a:off x="7298299" y="5802281"/>
            <a:ext cx="2540401" cy="461665"/>
          </a:xfrm>
          <a:prstGeom prst="rect">
            <a:avLst/>
          </a:prstGeom>
          <a:noFill/>
        </p:spPr>
        <p:txBody>
          <a:bodyPr wrap="square" rtlCol="0">
            <a:spAutoFit/>
          </a:bodyPr>
          <a:lstStyle/>
          <a:p>
            <a:r>
              <a:rPr lang="en-US" sz="2400" dirty="0"/>
              <a:t>for all </a:t>
            </a:r>
            <a:r>
              <a:rPr lang="en-US" sz="2400" i="1" dirty="0" err="1"/>
              <a:t>i</a:t>
            </a:r>
            <a:r>
              <a:rPr lang="en-US" sz="2400" i="1" dirty="0"/>
              <a:t>=1, …, n</a:t>
            </a:r>
          </a:p>
        </p:txBody>
      </p:sp>
      <p:sp>
        <p:nvSpPr>
          <p:cNvPr id="19" name="TextBox 18">
            <a:extLst>
              <a:ext uri="{FF2B5EF4-FFF2-40B4-BE49-F238E27FC236}">
                <a16:creationId xmlns:a16="http://schemas.microsoft.com/office/drawing/2014/main" id="{6FABCBB0-2DB1-E74C-BD53-97A772614119}"/>
              </a:ext>
            </a:extLst>
          </p:cNvPr>
          <p:cNvSpPr txBox="1"/>
          <p:nvPr/>
        </p:nvSpPr>
        <p:spPr>
          <a:xfrm>
            <a:off x="1259127" y="3853517"/>
            <a:ext cx="1951273" cy="461665"/>
          </a:xfrm>
          <a:prstGeom prst="rect">
            <a:avLst/>
          </a:prstGeom>
          <a:noFill/>
        </p:spPr>
        <p:txBody>
          <a:bodyPr wrap="square" rtlCol="0">
            <a:spAutoFit/>
          </a:bodyPr>
          <a:lstStyle/>
          <a:p>
            <a:r>
              <a:rPr lang="en-US" sz="2400" i="1" dirty="0"/>
              <a:t>subject to</a:t>
            </a:r>
          </a:p>
        </p:txBody>
      </p:sp>
      <p:sp>
        <p:nvSpPr>
          <p:cNvPr id="20" name="TextBox 19">
            <a:extLst>
              <a:ext uri="{FF2B5EF4-FFF2-40B4-BE49-F238E27FC236}">
                <a16:creationId xmlns:a16="http://schemas.microsoft.com/office/drawing/2014/main" id="{0202FEE2-CB9B-9E45-B2FD-9440D70A1031}"/>
              </a:ext>
            </a:extLst>
          </p:cNvPr>
          <p:cNvSpPr txBox="1"/>
          <p:nvPr/>
        </p:nvSpPr>
        <p:spPr>
          <a:xfrm>
            <a:off x="7241849" y="3850712"/>
            <a:ext cx="1951273" cy="461665"/>
          </a:xfrm>
          <a:prstGeom prst="rect">
            <a:avLst/>
          </a:prstGeom>
          <a:noFill/>
        </p:spPr>
        <p:txBody>
          <a:bodyPr wrap="square" rtlCol="0">
            <a:spAutoFit/>
          </a:bodyPr>
          <a:lstStyle/>
          <a:p>
            <a:r>
              <a:rPr lang="en-US" sz="2400" i="1" dirty="0"/>
              <a:t>subject to</a:t>
            </a:r>
          </a:p>
        </p:txBody>
      </p:sp>
      <p:sp>
        <p:nvSpPr>
          <p:cNvPr id="21" name="TextBox 20">
            <a:extLst>
              <a:ext uri="{FF2B5EF4-FFF2-40B4-BE49-F238E27FC236}">
                <a16:creationId xmlns:a16="http://schemas.microsoft.com/office/drawing/2014/main" id="{7CA4C9E0-A2D1-F44D-8B90-FAC3AA379685}"/>
              </a:ext>
            </a:extLst>
          </p:cNvPr>
          <p:cNvSpPr txBox="1"/>
          <p:nvPr/>
        </p:nvSpPr>
        <p:spPr>
          <a:xfrm>
            <a:off x="1066800" y="1654142"/>
            <a:ext cx="4319847" cy="461665"/>
          </a:xfrm>
          <a:prstGeom prst="rect">
            <a:avLst/>
          </a:prstGeom>
          <a:noFill/>
        </p:spPr>
        <p:txBody>
          <a:bodyPr wrap="square" rtlCol="0">
            <a:spAutoFit/>
          </a:bodyPr>
          <a:lstStyle/>
          <a:p>
            <a:r>
              <a:rPr lang="en-US" sz="2400" i="1" dirty="0"/>
              <a:t>SVM</a:t>
            </a:r>
          </a:p>
        </p:txBody>
      </p:sp>
      <p:sp>
        <p:nvSpPr>
          <p:cNvPr id="22" name="TextBox 21">
            <a:extLst>
              <a:ext uri="{FF2B5EF4-FFF2-40B4-BE49-F238E27FC236}">
                <a16:creationId xmlns:a16="http://schemas.microsoft.com/office/drawing/2014/main" id="{77CD6FE1-7C59-684E-9752-7E187E1A2E1B}"/>
              </a:ext>
            </a:extLst>
          </p:cNvPr>
          <p:cNvSpPr txBox="1"/>
          <p:nvPr/>
        </p:nvSpPr>
        <p:spPr>
          <a:xfrm>
            <a:off x="6855827" y="1621981"/>
            <a:ext cx="4047457" cy="461665"/>
          </a:xfrm>
          <a:prstGeom prst="rect">
            <a:avLst/>
          </a:prstGeom>
          <a:noFill/>
        </p:spPr>
        <p:txBody>
          <a:bodyPr wrap="square" rtlCol="0">
            <a:spAutoFit/>
          </a:bodyPr>
          <a:lstStyle/>
          <a:p>
            <a:r>
              <a:rPr lang="en-US" sz="2400" i="1" dirty="0"/>
              <a:t>One-class SVM</a:t>
            </a:r>
          </a:p>
        </p:txBody>
      </p:sp>
      <p:sp>
        <p:nvSpPr>
          <p:cNvPr id="23" name="Rectangle 22">
            <a:extLst>
              <a:ext uri="{FF2B5EF4-FFF2-40B4-BE49-F238E27FC236}">
                <a16:creationId xmlns:a16="http://schemas.microsoft.com/office/drawing/2014/main" id="{40348799-CF62-B742-81EA-B332E73E39F9}"/>
              </a:ext>
            </a:extLst>
          </p:cNvPr>
          <p:cNvSpPr/>
          <p:nvPr/>
        </p:nvSpPr>
        <p:spPr>
          <a:xfrm>
            <a:off x="1066800" y="2264216"/>
            <a:ext cx="4319847" cy="4302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BA43217-C6B8-9543-949E-5FE51451BB79}"/>
              </a:ext>
            </a:extLst>
          </p:cNvPr>
          <p:cNvSpPr/>
          <p:nvPr/>
        </p:nvSpPr>
        <p:spPr>
          <a:xfrm>
            <a:off x="6777996" y="2264215"/>
            <a:ext cx="4319847" cy="4302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1666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 Cited</a:t>
            </a:r>
            <a:endParaRPr lang="en-US" dirty="0"/>
          </a:p>
        </p:txBody>
      </p:sp>
      <p:sp>
        <p:nvSpPr>
          <p:cNvPr id="3" name="Content Placeholder 2"/>
          <p:cNvSpPr>
            <a:spLocks noGrp="1"/>
          </p:cNvSpPr>
          <p:nvPr>
            <p:ph idx="1"/>
          </p:nvPr>
        </p:nvSpPr>
        <p:spPr/>
        <p:txBody>
          <a:bodyPr/>
          <a:lstStyle/>
          <a:p>
            <a:r>
              <a:rPr lang="en-US" dirty="0">
                <a:hlinkClick r:id="rId2"/>
              </a:rPr>
              <a:t>Tax and Duin</a:t>
            </a:r>
            <a:endParaRPr lang="en-US" dirty="0"/>
          </a:p>
        </p:txBody>
      </p:sp>
    </p:spTree>
    <p:extLst>
      <p:ext uri="{BB962C8B-B14F-4D97-AF65-F5344CB8AC3E}">
        <p14:creationId xmlns:p14="http://schemas.microsoft.com/office/powerpoint/2010/main" val="1074044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start with Support Vector Machines (SVM)</a:t>
            </a:r>
          </a:p>
        </p:txBody>
      </p:sp>
      <p:sp>
        <p:nvSpPr>
          <p:cNvPr id="3" name="Content Placeholder 2"/>
          <p:cNvSpPr>
            <a:spLocks noGrp="1"/>
          </p:cNvSpPr>
          <p:nvPr>
            <p:ph idx="1"/>
          </p:nvPr>
        </p:nvSpPr>
        <p:spPr>
          <a:xfrm>
            <a:off x="1066800" y="1714500"/>
            <a:ext cx="9296400" cy="2229971"/>
          </a:xfrm>
        </p:spPr>
        <p:txBody>
          <a:bodyPr>
            <a:normAutofit/>
          </a:bodyPr>
          <a:lstStyle/>
          <a:p>
            <a:r>
              <a:rPr lang="en-US" dirty="0"/>
              <a:t>Traditionally, many classification problems try to solve </a:t>
            </a:r>
            <a:r>
              <a:rPr lang="en-US" dirty="0">
                <a:solidFill>
                  <a:srgbClr val="00B0F0"/>
                </a:solidFill>
              </a:rPr>
              <a:t>two or multi-class </a:t>
            </a:r>
            <a:r>
              <a:rPr lang="en-US" dirty="0"/>
              <a:t>situation. </a:t>
            </a:r>
          </a:p>
          <a:p>
            <a:r>
              <a:rPr lang="en-US" dirty="0"/>
              <a:t>SVMs, support vector machines, are supervised learning models for classification. They train the data to model a target with two or multiple classes.</a:t>
            </a:r>
          </a:p>
        </p:txBody>
      </p:sp>
      <p:pic>
        <p:nvPicPr>
          <p:cNvPr id="4" name="Picture 3">
            <a:extLst>
              <a:ext uri="{FF2B5EF4-FFF2-40B4-BE49-F238E27FC236}">
                <a16:creationId xmlns:a16="http://schemas.microsoft.com/office/drawing/2014/main" id="{E69647D3-93D5-1B42-B6FE-B1D170FE2C54}"/>
              </a:ext>
            </a:extLst>
          </p:cNvPr>
          <p:cNvPicPr>
            <a:picLocks noChangeAspect="1"/>
          </p:cNvPicPr>
          <p:nvPr/>
        </p:nvPicPr>
        <p:blipFill rotWithShape="1">
          <a:blip r:embed="rId2"/>
          <a:srcRect r="54136"/>
          <a:stretch/>
        </p:blipFill>
        <p:spPr>
          <a:xfrm>
            <a:off x="8528425" y="3595494"/>
            <a:ext cx="3161552" cy="3137000"/>
          </a:xfrm>
          <a:prstGeom prst="rect">
            <a:avLst/>
          </a:prstGeom>
        </p:spPr>
      </p:pic>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concepts of SVM</a:t>
            </a:r>
          </a:p>
        </p:txBody>
      </p:sp>
      <p:sp>
        <p:nvSpPr>
          <p:cNvPr id="3" name="Content Placeholder 2"/>
          <p:cNvSpPr>
            <a:spLocks noGrp="1"/>
          </p:cNvSpPr>
          <p:nvPr>
            <p:ph idx="1"/>
          </p:nvPr>
        </p:nvSpPr>
        <p:spPr>
          <a:xfrm>
            <a:off x="1066800" y="1714500"/>
            <a:ext cx="3239193" cy="4457700"/>
          </a:xfrm>
        </p:spPr>
        <p:txBody>
          <a:bodyPr/>
          <a:lstStyle/>
          <a:p>
            <a:r>
              <a:rPr lang="en-US" dirty="0"/>
              <a:t>Traditionally, many classification problems try to solve the two or multi-class situation. The goal of the machine learning application is to distinguish test data between a number of classes, using training data. </a:t>
            </a:r>
          </a:p>
        </p:txBody>
      </p:sp>
      <p:pic>
        <p:nvPicPr>
          <p:cNvPr id="4" name="Picture 3">
            <a:hlinkClick r:id="rId4"/>
            <a:extLst>
              <a:ext uri="{FF2B5EF4-FFF2-40B4-BE49-F238E27FC236}">
                <a16:creationId xmlns:a16="http://schemas.microsoft.com/office/drawing/2014/main" id="{2AF02FC7-95BD-FF4B-A1E4-0799C870199D}"/>
              </a:ext>
            </a:extLst>
          </p:cNvPr>
          <p:cNvPicPr>
            <a:picLocks noChangeAspect="1"/>
          </p:cNvPicPr>
          <p:nvPr/>
        </p:nvPicPr>
        <p:blipFill>
          <a:blip r:embed="rId5"/>
          <a:stretch>
            <a:fillRect/>
          </a:stretch>
        </p:blipFill>
        <p:spPr>
          <a:xfrm>
            <a:off x="5097434" y="1834485"/>
            <a:ext cx="6893396" cy="4555375"/>
          </a:xfrm>
          <a:prstGeom prst="rect">
            <a:avLst/>
          </a:prstGeom>
        </p:spPr>
      </p:pic>
      <p:pic>
        <p:nvPicPr>
          <p:cNvPr id="6" name="SVM with polynomial kernel visualization.mp4">
            <a:hlinkClick r:id="" action="ppaction://media"/>
            <a:extLst>
              <a:ext uri="{FF2B5EF4-FFF2-40B4-BE49-F238E27FC236}">
                <a16:creationId xmlns:a16="http://schemas.microsoft.com/office/drawing/2014/main" id="{ED91B2A9-A7A4-3F4E-8D7A-DAB8F232126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76299" y="6172200"/>
            <a:ext cx="778934" cy="584200"/>
          </a:xfrm>
          <a:prstGeom prst="rect">
            <a:avLst/>
          </a:prstGeom>
        </p:spPr>
      </p:pic>
    </p:spTree>
    <p:extLst>
      <p:ext uri="{BB962C8B-B14F-4D97-AF65-F5344CB8AC3E}">
        <p14:creationId xmlns:p14="http://schemas.microsoft.com/office/powerpoint/2010/main" val="1082151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88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concepts of SVM</a:t>
            </a:r>
          </a:p>
        </p:txBody>
      </p:sp>
      <p:sp>
        <p:nvSpPr>
          <p:cNvPr id="3" name="Content Placeholder 2"/>
          <p:cNvSpPr>
            <a:spLocks noGrp="1"/>
          </p:cNvSpPr>
          <p:nvPr>
            <p:ph idx="1"/>
          </p:nvPr>
        </p:nvSpPr>
        <p:spPr>
          <a:xfrm>
            <a:off x="1066800" y="1714499"/>
            <a:ext cx="4951615" cy="4636426"/>
          </a:xfrm>
        </p:spPr>
        <p:txBody>
          <a:bodyPr>
            <a:normAutofit/>
          </a:bodyPr>
          <a:lstStyle/>
          <a:p>
            <a:r>
              <a:rPr lang="en-US" dirty="0"/>
              <a:t>Assume there are only two features. </a:t>
            </a:r>
          </a:p>
          <a:p>
            <a:r>
              <a:rPr lang="en-US" dirty="0"/>
              <a:t>In theory there will be many hyperplanes that can separate the two classes. Which hyperplane is the best solution? The best choice will be the hyperplane that leaves the maximum margin from both classes.</a:t>
            </a:r>
          </a:p>
          <a:p>
            <a:r>
              <a:rPr lang="en-US" dirty="0"/>
              <a:t>The green margin is bigger than the red margin.</a:t>
            </a:r>
          </a:p>
        </p:txBody>
      </p:sp>
      <p:grpSp>
        <p:nvGrpSpPr>
          <p:cNvPr id="7" name="Group 6">
            <a:extLst>
              <a:ext uri="{FF2B5EF4-FFF2-40B4-BE49-F238E27FC236}">
                <a16:creationId xmlns:a16="http://schemas.microsoft.com/office/drawing/2014/main" id="{29B6CD70-A8AC-0140-A426-A8D6DAD1E7DC}"/>
              </a:ext>
            </a:extLst>
          </p:cNvPr>
          <p:cNvGrpSpPr/>
          <p:nvPr/>
        </p:nvGrpSpPr>
        <p:grpSpPr>
          <a:xfrm>
            <a:off x="6454459" y="1714499"/>
            <a:ext cx="5331478" cy="4636426"/>
            <a:chOff x="6454459" y="1714499"/>
            <a:chExt cx="5331478" cy="4636426"/>
          </a:xfrm>
        </p:grpSpPr>
        <p:pic>
          <p:nvPicPr>
            <p:cNvPr id="5" name="Picture 4">
              <a:extLst>
                <a:ext uri="{FF2B5EF4-FFF2-40B4-BE49-F238E27FC236}">
                  <a16:creationId xmlns:a16="http://schemas.microsoft.com/office/drawing/2014/main" id="{94151607-6980-9741-A732-6000B7DA6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459" y="1714501"/>
              <a:ext cx="5331478" cy="4636424"/>
            </a:xfrm>
            <a:prstGeom prst="rect">
              <a:avLst/>
            </a:prstGeom>
          </p:spPr>
        </p:pic>
        <p:sp>
          <p:nvSpPr>
            <p:cNvPr id="6" name="Rectangle 5">
              <a:extLst>
                <a:ext uri="{FF2B5EF4-FFF2-40B4-BE49-F238E27FC236}">
                  <a16:creationId xmlns:a16="http://schemas.microsoft.com/office/drawing/2014/main" id="{9D9F5735-C0D1-3A4D-88CB-5B2C2FC5089B}"/>
                </a:ext>
              </a:extLst>
            </p:cNvPr>
            <p:cNvSpPr/>
            <p:nvPr/>
          </p:nvSpPr>
          <p:spPr>
            <a:xfrm>
              <a:off x="6454459" y="1714499"/>
              <a:ext cx="2307156" cy="613065"/>
            </a:xfrm>
            <a:prstGeom prst="rect">
              <a:avLst/>
            </a:prstGeom>
            <a:solidFill>
              <a:srgbClr val="FFFFFF">
                <a:alpha val="86667"/>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spTree>
    <p:extLst>
      <p:ext uri="{BB962C8B-B14F-4D97-AF65-F5344CB8AC3E}">
        <p14:creationId xmlns:p14="http://schemas.microsoft.com/office/powerpoint/2010/main" val="40727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153095"/>
            <a:ext cx="11385176" cy="2286000"/>
          </a:xfrm>
        </p:spPr>
        <p:txBody>
          <a:bodyPr>
            <a:normAutofit/>
          </a:bodyPr>
          <a:lstStyle/>
          <a:p>
            <a:r>
              <a:rPr lang="en-US" sz="4800" dirty="0"/>
              <a:t>Q. What if the target has only one class?</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418508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for data of one-class </a:t>
            </a:r>
          </a:p>
        </p:txBody>
      </p:sp>
      <p:sp>
        <p:nvSpPr>
          <p:cNvPr id="3" name="Content Placeholder 2"/>
          <p:cNvSpPr>
            <a:spLocks noGrp="1"/>
          </p:cNvSpPr>
          <p:nvPr>
            <p:ph idx="1"/>
          </p:nvPr>
        </p:nvSpPr>
        <p:spPr/>
        <p:txBody>
          <a:bodyPr/>
          <a:lstStyle/>
          <a:p>
            <a:r>
              <a:rPr lang="en-US" dirty="0"/>
              <a:t>In medical applications, a doctor may know what healthy (normal) cases look like and want to distinguish the "abnormal" cases from the "normal" cases.</a:t>
            </a:r>
          </a:p>
          <a:p>
            <a:r>
              <a:rPr lang="en-US" dirty="0"/>
              <a:t>But to collect abnormal data can be rather expensive or just impossible. </a:t>
            </a:r>
          </a:p>
          <a:p>
            <a:r>
              <a:rPr lang="en-US" dirty="0"/>
              <a:t>Although we may try to simulate all the abnormal data, there is no way to guarantee that all the abnormal data are simulated and thus recognized in a traditional two-class problem. </a:t>
            </a:r>
          </a:p>
        </p:txBody>
      </p:sp>
    </p:spTree>
    <p:extLst>
      <p:ext uri="{BB962C8B-B14F-4D97-AF65-F5344CB8AC3E}">
        <p14:creationId xmlns:p14="http://schemas.microsoft.com/office/powerpoint/2010/main" val="39675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two-class SVM to One-class SVM </a:t>
            </a:r>
          </a:p>
        </p:txBody>
      </p:sp>
      <p:sp>
        <p:nvSpPr>
          <p:cNvPr id="3" name="Content Placeholder 2"/>
          <p:cNvSpPr>
            <a:spLocks noGrp="1"/>
          </p:cNvSpPr>
          <p:nvPr>
            <p:ph idx="1"/>
          </p:nvPr>
        </p:nvSpPr>
        <p:spPr/>
        <p:txBody>
          <a:bodyPr>
            <a:normAutofit/>
          </a:bodyPr>
          <a:lstStyle/>
          <a:p>
            <a:r>
              <a:rPr lang="en-US" dirty="0"/>
              <a:t>To cope with this problem, one-class classification problems (and solutions) are introduced. </a:t>
            </a:r>
          </a:p>
          <a:p>
            <a:r>
              <a:rPr lang="en-US" dirty="0"/>
              <a:t>By just providing the normal training data, an algorithm creates a representational model of this data. </a:t>
            </a:r>
          </a:p>
          <a:p>
            <a:r>
              <a:rPr lang="en-US" dirty="0"/>
              <a:t>If newly encountered data is too different, according to some measurement, from this model, it is labeled as out-of-class. </a:t>
            </a:r>
          </a:p>
        </p:txBody>
      </p:sp>
    </p:spTree>
    <p:extLst>
      <p:ext uri="{BB962C8B-B14F-4D97-AF65-F5344CB8AC3E}">
        <p14:creationId xmlns:p14="http://schemas.microsoft.com/office/powerpoint/2010/main" val="728251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dirty="0"/>
              <a:t>One-Class SVM according to Tax and </a:t>
            </a:r>
            <a:r>
              <a:rPr lang="en-US" dirty="0" err="1"/>
              <a:t>Duin</a:t>
            </a:r>
            <a:r>
              <a:rPr lang="en-US" dirty="0"/>
              <a:t> (2004)</a:t>
            </a:r>
          </a:p>
        </p:txBody>
      </p:sp>
      <p:sp>
        <p:nvSpPr>
          <p:cNvPr id="3" name="Content Placeholder 2"/>
          <p:cNvSpPr>
            <a:spLocks noGrp="1"/>
          </p:cNvSpPr>
          <p:nvPr>
            <p:ph idx="1"/>
          </p:nvPr>
        </p:nvSpPr>
        <p:spPr/>
        <p:txBody>
          <a:bodyPr/>
          <a:lstStyle/>
          <a:p>
            <a:r>
              <a:rPr lang="en-US" dirty="0"/>
              <a:t>The one class support vector machine was introduced independently by Tax and </a:t>
            </a:r>
            <a:r>
              <a:rPr lang="en-US" dirty="0" err="1"/>
              <a:t>Duin</a:t>
            </a:r>
            <a:r>
              <a:rPr lang="en-US" dirty="0"/>
              <a:t> and </a:t>
            </a:r>
            <a:r>
              <a:rPr lang="en-US" dirty="0" err="1"/>
              <a:t>Scholkopf</a:t>
            </a:r>
            <a:r>
              <a:rPr lang="en-US" dirty="0"/>
              <a:t> et al. as an extension of the support vector machine algorithm. </a:t>
            </a:r>
          </a:p>
          <a:p>
            <a:r>
              <a:rPr lang="en-US" dirty="0"/>
              <a:t>It has gained much popularity in unsupervised learning for high-dimensional data. </a:t>
            </a:r>
          </a:p>
          <a:p>
            <a:r>
              <a:rPr lang="en-US" dirty="0"/>
              <a:t>The one-class SVM first trains the model with normal data. When new data come, the model looks at the relative positions to the "normal" data to determine whether it is "out of class" or not. </a:t>
            </a:r>
          </a:p>
          <a:p>
            <a:r>
              <a:rPr lang="en-US" dirty="0"/>
              <a:t>One-class SVMs will label a normal data point as '1' and the outlier point as -1.</a:t>
            </a:r>
          </a:p>
        </p:txBody>
      </p:sp>
    </p:spTree>
    <p:extLst>
      <p:ext uri="{BB962C8B-B14F-4D97-AF65-F5344CB8AC3E}">
        <p14:creationId xmlns:p14="http://schemas.microsoft.com/office/powerpoint/2010/main" val="2389518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Q. The algorithms of One-class SVM</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143477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302</TotalTime>
  <Words>551</Words>
  <Application>Microsoft Macintosh PowerPoint</Application>
  <PresentationFormat>Widescreen</PresentationFormat>
  <Paragraphs>51</Paragraphs>
  <Slides>11</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Cambria Math</vt:lpstr>
      <vt:lpstr>Science Project 16x9</vt:lpstr>
      <vt:lpstr>One-class Support Vector Machine (SVM)</vt:lpstr>
      <vt:lpstr>Let’s start with Support Vector Machines (SVM)</vt:lpstr>
      <vt:lpstr>Basic concepts of SVM</vt:lpstr>
      <vt:lpstr>Basic concepts of SVM</vt:lpstr>
      <vt:lpstr>Q. What if the target has only one class?</vt:lpstr>
      <vt:lpstr>Examples for data of one-class </vt:lpstr>
      <vt:lpstr>From two-class SVM to One-class SVM </vt:lpstr>
      <vt:lpstr>One-Class SVM according to Tax and Duin (2004)</vt:lpstr>
      <vt:lpstr>Q. The algorithms of One-class SVM</vt:lpstr>
      <vt:lpstr>One-Class SVM according to Tax and Duin (2004)</vt:lpstr>
      <vt:lpstr>Works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29</cp:revision>
  <dcterms:created xsi:type="dcterms:W3CDTF">2018-03-24T21:31:47Z</dcterms:created>
  <dcterms:modified xsi:type="dcterms:W3CDTF">2018-06-21T00:18:27Z</dcterms:modified>
</cp:coreProperties>
</file>

<file path=docProps/thumbnail.jpeg>
</file>